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32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09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536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93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16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14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34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280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39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71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307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5CA88-262E-4180-967C-6D478D5B738B}" type="datetimeFigureOut">
              <a:rPr kumimoji="1" lang="ja-JP" altLang="en-US" smtClean="0"/>
              <a:t>2016/8/26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B9673-B7C6-416B-8BDA-D3C3FF562E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886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円形吹き出し 18"/>
          <p:cNvSpPr/>
          <p:nvPr/>
        </p:nvSpPr>
        <p:spPr>
          <a:xfrm>
            <a:off x="165854" y="4389995"/>
            <a:ext cx="5176342" cy="1725055"/>
          </a:xfrm>
          <a:prstGeom prst="wedgeEllipseCallout">
            <a:avLst>
              <a:gd name="adj1" fmla="val 58962"/>
              <a:gd name="adj2" fmla="val 3188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9003" y="4682320"/>
            <a:ext cx="5035188" cy="11426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275" b="1" dirty="0">
                <a:solidFill>
                  <a:srgbClr val="FF0000"/>
                </a:solidFill>
              </a:rPr>
              <a:t>日時</a:t>
            </a:r>
            <a:r>
              <a:rPr lang="ja-JP" altLang="en-US" sz="2275" dirty="0"/>
              <a:t>　</a:t>
            </a:r>
            <a:r>
              <a:rPr lang="en-US" altLang="ja-JP" sz="2275" dirty="0"/>
              <a:t>9</a:t>
            </a:r>
            <a:r>
              <a:rPr lang="ja-JP" altLang="en-US" sz="2275" dirty="0"/>
              <a:t>月</a:t>
            </a:r>
            <a:r>
              <a:rPr lang="en-US" altLang="ja-JP" sz="2275" dirty="0"/>
              <a:t>18</a:t>
            </a:r>
            <a:r>
              <a:rPr lang="ja-JP" altLang="en-US" sz="2275" dirty="0"/>
              <a:t>日</a:t>
            </a:r>
            <a:r>
              <a:rPr lang="en-US" altLang="ja-JP" sz="2275" dirty="0"/>
              <a:t>(</a:t>
            </a:r>
            <a:r>
              <a:rPr lang="ja-JP" altLang="en-US" sz="2275" dirty="0"/>
              <a:t>日</a:t>
            </a:r>
            <a:r>
              <a:rPr lang="en-US" altLang="ja-JP" sz="2275" dirty="0"/>
              <a:t>)9</a:t>
            </a:r>
            <a:r>
              <a:rPr lang="ja-JP" altLang="en-US" sz="2275" dirty="0"/>
              <a:t>時～</a:t>
            </a:r>
            <a:r>
              <a:rPr lang="en-US" altLang="ja-JP" sz="2275" dirty="0"/>
              <a:t>11</a:t>
            </a:r>
            <a:r>
              <a:rPr lang="ja-JP" altLang="en-US" sz="2275" dirty="0"/>
              <a:t>時</a:t>
            </a:r>
            <a:r>
              <a:rPr lang="en-US" altLang="ja-JP" sz="2275" dirty="0"/>
              <a:t>30</a:t>
            </a:r>
            <a:r>
              <a:rPr lang="ja-JP" altLang="en-US" sz="2275" dirty="0"/>
              <a:t>分</a:t>
            </a:r>
            <a:endParaRPr lang="en-US" altLang="ja-JP" sz="2275" dirty="0"/>
          </a:p>
          <a:p>
            <a:r>
              <a:rPr lang="ja-JP" altLang="en-US" sz="2275" dirty="0"/>
              <a:t>　　</a:t>
            </a:r>
            <a:r>
              <a:rPr lang="ja-JP" altLang="en-US" sz="1463" dirty="0"/>
              <a:t>　</a:t>
            </a:r>
            <a:r>
              <a:rPr lang="en-US" altLang="ja-JP" sz="1625" dirty="0"/>
              <a:t>※</a:t>
            </a:r>
            <a:r>
              <a:rPr lang="ja-JP" altLang="en-US" sz="1625" dirty="0"/>
              <a:t>雨天時の場合、</a:t>
            </a:r>
            <a:r>
              <a:rPr lang="en-US" altLang="ja-JP" sz="1625" dirty="0"/>
              <a:t>25</a:t>
            </a:r>
            <a:r>
              <a:rPr lang="ja-JP" altLang="en-US" sz="1625" dirty="0"/>
              <a:t>日</a:t>
            </a:r>
            <a:r>
              <a:rPr lang="en-US" altLang="ja-JP" sz="1625" dirty="0"/>
              <a:t>(</a:t>
            </a:r>
            <a:r>
              <a:rPr lang="ja-JP" altLang="en-US" sz="1625" dirty="0"/>
              <a:t>日</a:t>
            </a:r>
            <a:r>
              <a:rPr lang="en-US" altLang="ja-JP" sz="1625" dirty="0"/>
              <a:t>)</a:t>
            </a:r>
            <a:r>
              <a:rPr lang="ja-JP" altLang="en-US" sz="1625" dirty="0"/>
              <a:t>に行います。</a:t>
            </a:r>
            <a:endParaRPr lang="en-US" altLang="ja-JP" sz="2275" dirty="0"/>
          </a:p>
          <a:p>
            <a:r>
              <a:rPr lang="ja-JP" altLang="en-US" sz="2275" b="1" dirty="0">
                <a:solidFill>
                  <a:srgbClr val="FF0000"/>
                </a:solidFill>
              </a:rPr>
              <a:t>集合</a:t>
            </a:r>
            <a:r>
              <a:rPr lang="ja-JP" altLang="en-US" sz="2275" dirty="0"/>
              <a:t>　</a:t>
            </a:r>
            <a:r>
              <a:rPr lang="en-US" altLang="ja-JP" sz="2275" dirty="0"/>
              <a:t>8</a:t>
            </a:r>
            <a:r>
              <a:rPr lang="ja-JP" altLang="en-US" sz="2275" dirty="0"/>
              <a:t>時</a:t>
            </a:r>
            <a:r>
              <a:rPr lang="en-US" altLang="ja-JP" sz="2275" dirty="0"/>
              <a:t>30</a:t>
            </a:r>
            <a:r>
              <a:rPr lang="ja-JP" altLang="en-US" sz="2275" dirty="0"/>
              <a:t>分　三重大学正門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9970" y="487692"/>
            <a:ext cx="5176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</a:t>
            </a:r>
            <a:r>
              <a:rPr lang="en-US" altLang="ja-JP" sz="20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52</a:t>
            </a:r>
            <a:r>
              <a:rPr lang="ja-JP" altLang="en-US" sz="20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</a:t>
            </a:r>
            <a:r>
              <a:rPr lang="ja-JP" altLang="en-US" sz="2600" dirty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ja-JP" altLang="en-US" sz="4400" dirty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町屋</a:t>
            </a:r>
            <a:r>
              <a:rPr lang="ja-JP" altLang="en-US" sz="4800" dirty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海岸</a:t>
            </a:r>
            <a:r>
              <a:rPr lang="ja-JP" altLang="en-US" sz="4400" dirty="0" smtClean="0"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清掃</a:t>
            </a:r>
            <a:endParaRPr lang="en-US" altLang="ja-JP" sz="2000" dirty="0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3" name="テキスト ボックス 2"/>
          <p:cNvSpPr txBox="1"/>
          <p:nvPr/>
        </p:nvSpPr>
        <p:spPr>
          <a:xfrm>
            <a:off x="267344" y="1822224"/>
            <a:ext cx="5005864" cy="731157"/>
          </a:xfrm>
          <a:prstGeom prst="rect">
            <a:avLst/>
          </a:prstGeom>
          <a:blipFill dpi="0" rotWithShape="1">
            <a:blip r:embed="rId2">
              <a:alphaModFix amt="50000"/>
            </a:blip>
            <a:srcRect/>
            <a:tile tx="0" ty="0" sx="100000" sy="100000" flip="none" algn="tl"/>
          </a:blipFill>
          <a:ln w="38100">
            <a:noFill/>
          </a:ln>
        </p:spPr>
        <p:txBody>
          <a:bodyPr wrap="square" lIns="48155" tIns="24078" rIns="48155" bIns="24078" rtlCol="0" anchor="b" anchorCtr="1">
            <a:noAutofit/>
          </a:bodyPr>
          <a:lstStyle/>
          <a:p>
            <a:pPr>
              <a:lnSpc>
                <a:spcPts val="912"/>
              </a:lnSpc>
            </a:pPr>
            <a:r>
              <a:rPr lang="ja-JP" altLang="en-US" sz="1463" b="1" dirty="0">
                <a:latin typeface="ＭＳ Ｐゴシック" panose="020B0600070205080204" pitchFamily="50" charset="-128"/>
                <a:cs typeface="Times New Roman"/>
              </a:rPr>
              <a:t>主催：三重大学環境</a:t>
            </a:r>
            <a:r>
              <a:rPr lang="en-US" sz="1463" b="1" dirty="0">
                <a:cs typeface="Times New Roman"/>
              </a:rPr>
              <a:t>ISO</a:t>
            </a:r>
            <a:r>
              <a:rPr lang="ja-JP" altLang="en-US" sz="1463" b="1" dirty="0">
                <a:latin typeface="ＭＳ Ｐゴシック" panose="020B0600070205080204" pitchFamily="50" charset="-128"/>
                <a:cs typeface="Times New Roman"/>
              </a:rPr>
              <a:t>学生委員会、</a:t>
            </a:r>
            <a:r>
              <a:rPr lang="en-US" sz="1463" b="1" dirty="0">
                <a:cs typeface="Times New Roman"/>
              </a:rPr>
              <a:t>NPO</a:t>
            </a:r>
            <a:r>
              <a:rPr lang="ja-JP" altLang="en-US" sz="1463" b="1" dirty="0">
                <a:latin typeface="ＭＳ Ｐゴシック" panose="020B0600070205080204" pitchFamily="50" charset="-128"/>
                <a:cs typeface="Times New Roman"/>
              </a:rPr>
              <a:t>法人 町屋百人衆</a:t>
            </a:r>
            <a:endParaRPr lang="en-US" altLang="ja-JP" sz="1463" b="1" dirty="0">
              <a:latin typeface="ＭＳ Ｐゴシック" panose="020B0600070205080204" pitchFamily="50" charset="-128"/>
              <a:cs typeface="Times New Roman"/>
            </a:endParaRPr>
          </a:p>
          <a:p>
            <a:pPr>
              <a:lnSpc>
                <a:spcPts val="912"/>
              </a:lnSpc>
            </a:pPr>
            <a:endParaRPr lang="ja-JP" altLang="en-US" sz="853" dirty="0">
              <a:latin typeface="ＭＳ Ｐゴシック" panose="020B0600070205080204" pitchFamily="50" charset="-128"/>
              <a:cs typeface="ＭＳ Ｐゴシック"/>
            </a:endParaRPr>
          </a:p>
          <a:p>
            <a:pPr marL="83349" indent="-83349" algn="just">
              <a:lnSpc>
                <a:spcPts val="912"/>
              </a:lnSpc>
            </a:pPr>
            <a:r>
              <a:rPr lang="ja-JP" altLang="en-US" sz="1463" b="1" dirty="0">
                <a:latin typeface="ＭＳ Ｐゴシック" panose="020B0600070205080204" pitchFamily="50" charset="-128"/>
                <a:cs typeface="Times New Roman"/>
              </a:rPr>
              <a:t>協力：三重県津市</a:t>
            </a:r>
            <a:endParaRPr lang="ja-JP" altLang="en-US" sz="853" dirty="0">
              <a:latin typeface="ＭＳ Ｐゴシック" panose="020B0600070205080204" pitchFamily="50" charset="-128"/>
              <a:cs typeface="ＭＳ Ｐゴシック"/>
            </a:endParaRPr>
          </a:p>
          <a:p>
            <a:pPr marL="50009" indent="-50009" algn="just">
              <a:lnSpc>
                <a:spcPts val="547"/>
              </a:lnSpc>
            </a:pPr>
            <a:r>
              <a:rPr lang="en-US" sz="1463" dirty="0">
                <a:solidFill>
                  <a:srgbClr val="1D1B11"/>
                </a:solidFill>
                <a:latin typeface="HGP創英角ﾎﾟｯﾌﾟ体"/>
                <a:ea typeface="ＭＳ 明朝"/>
                <a:cs typeface="ＭＳＰ明朝"/>
              </a:rPr>
              <a:t> </a:t>
            </a:r>
            <a:endParaRPr lang="ja-JP" altLang="en-US" sz="853" dirty="0">
              <a:solidFill>
                <a:prstClr val="black"/>
              </a:solidFill>
              <a:latin typeface="ＭＳ Ｐゴシック"/>
              <a:cs typeface="ＭＳ Ｐゴシック"/>
            </a:endParaRPr>
          </a:p>
          <a:p>
            <a:pPr marL="50009" indent="-50009" algn="just">
              <a:lnSpc>
                <a:spcPts val="547"/>
              </a:lnSpc>
            </a:pPr>
            <a:r>
              <a:rPr lang="en-US" sz="1463" dirty="0">
                <a:solidFill>
                  <a:srgbClr val="1D1B11"/>
                </a:solidFill>
                <a:latin typeface="ＭＳ Ｐゴシック"/>
                <a:cs typeface="ＭＳ Ｐゴシック"/>
              </a:rPr>
              <a:t> </a:t>
            </a:r>
            <a:endParaRPr lang="ja-JP" altLang="en-US" sz="853" dirty="0">
              <a:solidFill>
                <a:prstClr val="black"/>
              </a:solidFill>
              <a:latin typeface="ＭＳ Ｐゴシック"/>
              <a:cs typeface="ＭＳ Ｐゴシック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38019" y="2745673"/>
            <a:ext cx="5064512" cy="151355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blipFill>
                <a:blip r:embed="rId4"/>
                <a:tile tx="0" ty="0" sx="100000" sy="100000" flip="none" algn="tl"/>
              </a:blip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9172" y="2745673"/>
            <a:ext cx="506451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50" dirty="0">
                <a:solidFill>
                  <a:sysClr val="windowText" lastClr="000000"/>
                </a:solidFill>
              </a:rPr>
              <a:t>・準備物はこちらでご用意します。</a:t>
            </a:r>
            <a:endParaRPr lang="en-US" altLang="ja-JP" sz="1950" dirty="0">
              <a:solidFill>
                <a:sysClr val="windowText" lastClr="000000"/>
              </a:solidFill>
            </a:endParaRPr>
          </a:p>
          <a:p>
            <a:r>
              <a:rPr lang="ja-JP" altLang="en-US" sz="1950" dirty="0">
                <a:solidFill>
                  <a:sysClr val="windowText" lastClr="000000"/>
                </a:solidFill>
              </a:rPr>
              <a:t>（飲料水・火</a:t>
            </a:r>
            <a:r>
              <a:rPr lang="ja-JP" altLang="en-US" sz="1950" dirty="0" err="1">
                <a:solidFill>
                  <a:sysClr val="windowText" lastClr="000000"/>
                </a:solidFill>
              </a:rPr>
              <a:t>ばさみ</a:t>
            </a:r>
            <a:r>
              <a:rPr lang="ja-JP" altLang="en-US" sz="1950" dirty="0">
                <a:solidFill>
                  <a:sysClr val="windowText" lastClr="000000"/>
                </a:solidFill>
              </a:rPr>
              <a:t>・軍手・ごみ袋等）</a:t>
            </a:r>
            <a:endParaRPr lang="en-US" altLang="ja-JP" sz="1950" dirty="0">
              <a:solidFill>
                <a:sysClr val="windowText" lastClr="000000"/>
              </a:solidFill>
            </a:endParaRPr>
          </a:p>
          <a:p>
            <a:r>
              <a:rPr lang="ja-JP" altLang="en-US" sz="1950" dirty="0">
                <a:solidFill>
                  <a:sysClr val="windowText" lastClr="000000"/>
                </a:solidFill>
              </a:rPr>
              <a:t>・延期の際は、当日の午前</a:t>
            </a:r>
            <a:r>
              <a:rPr lang="en-US" altLang="ja-JP" sz="1950" dirty="0">
                <a:solidFill>
                  <a:sysClr val="windowText" lastClr="000000"/>
                </a:solidFill>
              </a:rPr>
              <a:t>7</a:t>
            </a:r>
            <a:r>
              <a:rPr lang="ja-JP" altLang="en-US" sz="1950" dirty="0">
                <a:solidFill>
                  <a:sysClr val="windowText" lastClr="000000"/>
                </a:solidFill>
              </a:rPr>
              <a:t>時</a:t>
            </a:r>
            <a:r>
              <a:rPr lang="en-US" altLang="ja-JP" sz="1950" dirty="0">
                <a:solidFill>
                  <a:sysClr val="windowText" lastClr="000000"/>
                </a:solidFill>
              </a:rPr>
              <a:t>30</a:t>
            </a:r>
            <a:r>
              <a:rPr lang="ja-JP" altLang="en-US" sz="1950" dirty="0">
                <a:solidFill>
                  <a:sysClr val="windowText" lastClr="000000"/>
                </a:solidFill>
              </a:rPr>
              <a:t>分頃に</a:t>
            </a:r>
            <a:endParaRPr lang="en-US" altLang="ja-JP" sz="1950" dirty="0">
              <a:solidFill>
                <a:sysClr val="windowText" lastClr="000000"/>
              </a:solidFill>
            </a:endParaRPr>
          </a:p>
          <a:p>
            <a:r>
              <a:rPr lang="ja-JP" altLang="en-US" sz="1950" dirty="0">
                <a:solidFill>
                  <a:sysClr val="windowText" lastClr="000000"/>
                </a:solidFill>
              </a:rPr>
              <a:t>　環境</a:t>
            </a:r>
            <a:r>
              <a:rPr lang="en-US" altLang="ja-JP" sz="1950" dirty="0">
                <a:solidFill>
                  <a:sysClr val="windowText" lastClr="000000"/>
                </a:solidFill>
              </a:rPr>
              <a:t>ISO</a:t>
            </a:r>
            <a:r>
              <a:rPr lang="ja-JP" altLang="en-US" sz="1950" dirty="0">
                <a:solidFill>
                  <a:sysClr val="windowText" lastClr="000000"/>
                </a:solidFill>
              </a:rPr>
              <a:t>学生委員会のホームページにて</a:t>
            </a:r>
            <a:endParaRPr lang="en-US" altLang="ja-JP" sz="1950" dirty="0">
              <a:solidFill>
                <a:sysClr val="windowText" lastClr="000000"/>
              </a:solidFill>
            </a:endParaRPr>
          </a:p>
          <a:p>
            <a:r>
              <a:rPr lang="ja-JP" altLang="en-US" sz="1950" dirty="0">
                <a:solidFill>
                  <a:sysClr val="windowText" lastClr="000000"/>
                </a:solidFill>
              </a:rPr>
              <a:t>　お知らせします。</a:t>
            </a:r>
            <a:endParaRPr lang="en-US" altLang="ja-JP" sz="1950" dirty="0">
              <a:solidFill>
                <a:sysClr val="windowText" lastClr="000000"/>
              </a:solidFill>
            </a:endParaRPr>
          </a:p>
          <a:p>
            <a:endParaRPr lang="ja-JP" altLang="en-US" sz="1950" dirty="0">
              <a:solidFill>
                <a:sysClr val="windowText" lastClr="000000"/>
              </a:solidFill>
            </a:endParaRPr>
          </a:p>
        </p:txBody>
      </p:sp>
      <p:pic>
        <p:nvPicPr>
          <p:cNvPr id="20" name="Picture 4" descr="\\ISO-DELL\SharedDocs\ロゴ\まもる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0182" y="5158081"/>
            <a:ext cx="1774862" cy="1303536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1" name="テキスト ボックス 20"/>
          <p:cNvSpPr txBox="1"/>
          <p:nvPr/>
        </p:nvSpPr>
        <p:spPr>
          <a:xfrm>
            <a:off x="5472678" y="2757430"/>
            <a:ext cx="4433323" cy="204286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endParaRPr lang="en-US" altLang="ja-JP" sz="853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9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清掃に参加希望の方は、</a:t>
            </a:r>
            <a:endParaRPr lang="en-US" altLang="ja-JP" sz="19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9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下記のアドレスの予約フォームから</a:t>
            </a:r>
            <a:endParaRPr lang="en-US" altLang="ja-JP" sz="19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950" u="sng" dirty="0">
                <a:solidFill>
                  <a:srgbClr val="0000FF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名前（フリガナ）、性別、年齢</a:t>
            </a:r>
            <a:endParaRPr lang="en-US" altLang="ja-JP" sz="1950" u="sng" dirty="0">
              <a:solidFill>
                <a:srgbClr val="0000FF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95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</a:t>
            </a:r>
            <a:r>
              <a:rPr lang="ja-JP" altLang="en-US" sz="19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入力</a:t>
            </a:r>
            <a:r>
              <a:rPr lang="ja-JP" altLang="en-US" sz="195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して</a:t>
            </a:r>
            <a:r>
              <a:rPr lang="ja-JP" altLang="en-US" sz="195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登録してください。</a:t>
            </a:r>
            <a:endParaRPr lang="en-US" altLang="ja-JP" sz="195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275" dirty="0">
                <a:solidFill>
                  <a:srgbClr val="FF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　　　　　　　　　　　　　</a:t>
            </a:r>
            <a:endParaRPr lang="en-US" altLang="ja-JP" sz="1625" dirty="0">
              <a:solidFill>
                <a:srgbClr val="FF66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894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853" dirty="0">
              <a:solidFill>
                <a:prstClr val="black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411457" y="4209057"/>
            <a:ext cx="455576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63" dirty="0">
                <a:solidFill>
                  <a:srgbClr val="002060"/>
                </a:solidFill>
              </a:rPr>
              <a:t>http://www.gecer.mie-u.ac.jp/student/local/clean.html</a:t>
            </a:r>
            <a:endParaRPr lang="ja-JP" altLang="en-US" sz="1463" dirty="0">
              <a:solidFill>
                <a:srgbClr val="002060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5478820" y="4388750"/>
            <a:ext cx="2369535" cy="880703"/>
            <a:chOff x="1318829" y="7318589"/>
            <a:chExt cx="2609592" cy="924405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1318829" y="7501790"/>
              <a:ext cx="1882929" cy="306896"/>
              <a:chOff x="4604211" y="2366642"/>
              <a:chExt cx="2937028" cy="521075"/>
            </a:xfrm>
          </p:grpSpPr>
          <p:sp>
            <p:nvSpPr>
              <p:cNvPr id="31" name="角丸四角形 30"/>
              <p:cNvSpPr/>
              <p:nvPr/>
            </p:nvSpPr>
            <p:spPr>
              <a:xfrm>
                <a:off x="6709894" y="2410427"/>
                <a:ext cx="618186" cy="3477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975"/>
              </a:p>
            </p:txBody>
          </p:sp>
          <p:grpSp>
            <p:nvGrpSpPr>
              <p:cNvPr id="32" name="グループ化 31"/>
              <p:cNvGrpSpPr/>
              <p:nvPr/>
            </p:nvGrpSpPr>
            <p:grpSpPr>
              <a:xfrm>
                <a:off x="4604211" y="2366642"/>
                <a:ext cx="2937028" cy="521075"/>
                <a:chOff x="4604211" y="2366642"/>
                <a:chExt cx="2937028" cy="521075"/>
              </a:xfrm>
            </p:grpSpPr>
            <p:grpSp>
              <p:nvGrpSpPr>
                <p:cNvPr id="33" name="グループ化 32"/>
                <p:cNvGrpSpPr/>
                <p:nvPr/>
              </p:nvGrpSpPr>
              <p:grpSpPr>
                <a:xfrm>
                  <a:off x="4604211" y="2366642"/>
                  <a:ext cx="2434107" cy="521075"/>
                  <a:chOff x="7154228" y="2250732"/>
                  <a:chExt cx="2434107" cy="521075"/>
                </a:xfrm>
              </p:grpSpPr>
              <p:sp>
                <p:nvSpPr>
                  <p:cNvPr id="35" name="正方形/長方形 34"/>
                  <p:cNvSpPr/>
                  <p:nvPr/>
                </p:nvSpPr>
                <p:spPr>
                  <a:xfrm>
                    <a:off x="7199290" y="2283716"/>
                    <a:ext cx="1983347" cy="369332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ja-JP" altLang="en-US" sz="975" dirty="0"/>
                  </a:p>
                </p:txBody>
              </p:sp>
              <p:sp>
                <p:nvSpPr>
                  <p:cNvPr id="36" name="テキスト ボックス 35"/>
                  <p:cNvSpPr txBox="1"/>
                  <p:nvPr/>
                </p:nvSpPr>
                <p:spPr>
                  <a:xfrm>
                    <a:off x="7154228" y="2250732"/>
                    <a:ext cx="2434107" cy="5210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ja-JP" altLang="en-US" sz="1300" b="1" dirty="0"/>
                      <a:t>町屋海岸清掃</a:t>
                    </a:r>
                  </a:p>
                </p:txBody>
              </p:sp>
            </p:grpSp>
            <p:sp>
              <p:nvSpPr>
                <p:cNvPr id="34" name="テキスト ボックス 33"/>
                <p:cNvSpPr txBox="1"/>
                <p:nvPr/>
              </p:nvSpPr>
              <p:spPr>
                <a:xfrm>
                  <a:off x="6652597" y="2385893"/>
                  <a:ext cx="888642" cy="4766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ja-JP" altLang="en-US" sz="1138" b="1" dirty="0">
                      <a:solidFill>
                        <a:schemeClr val="bg1"/>
                      </a:solidFill>
                    </a:rPr>
                    <a:t>検索</a:t>
                  </a:r>
                </a:p>
              </p:txBody>
            </p:sp>
          </p:grpSp>
        </p:grpSp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9230792">
              <a:off x="2757406" y="7318589"/>
              <a:ext cx="1171015" cy="924405"/>
            </a:xfrm>
            <a:prstGeom prst="rect">
              <a:avLst/>
            </a:prstGeom>
          </p:spPr>
        </p:pic>
      </p:grpSp>
      <p:sp>
        <p:nvSpPr>
          <p:cNvPr id="37" name="正方形/長方形 36"/>
          <p:cNvSpPr/>
          <p:nvPr/>
        </p:nvSpPr>
        <p:spPr>
          <a:xfrm>
            <a:off x="7575652" y="4737105"/>
            <a:ext cx="2111475" cy="3174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63" dirty="0">
                <a:solidFill>
                  <a:srgbClr val="FF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1463" dirty="0">
                <a:solidFill>
                  <a:srgbClr val="FF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当日参加も可能です。）</a:t>
            </a:r>
            <a:endParaRPr lang="ja-JP" altLang="en-US" sz="1463" dirty="0"/>
          </a:p>
        </p:txBody>
      </p:sp>
      <p:sp>
        <p:nvSpPr>
          <p:cNvPr id="38" name="円/楕円 37"/>
          <p:cNvSpPr/>
          <p:nvPr/>
        </p:nvSpPr>
        <p:spPr>
          <a:xfrm>
            <a:off x="5443685" y="1045369"/>
            <a:ext cx="2016772" cy="1841897"/>
          </a:xfrm>
          <a:prstGeom prst="ellipse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/>
          </a:p>
        </p:txBody>
      </p:sp>
      <p:sp>
        <p:nvSpPr>
          <p:cNvPr id="39" name="角丸四角形 38"/>
          <p:cNvSpPr/>
          <p:nvPr/>
        </p:nvSpPr>
        <p:spPr>
          <a:xfrm>
            <a:off x="7575651" y="1045369"/>
            <a:ext cx="2076350" cy="1712060"/>
          </a:xfrm>
          <a:prstGeom prst="round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156597" y="1328615"/>
            <a:ext cx="2859254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95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参加者募集中</a:t>
            </a:r>
            <a:r>
              <a:rPr lang="en-US" altLang="ja-JP" sz="1950" dirty="0">
                <a:ln w="0"/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!!</a:t>
            </a:r>
            <a:endParaRPr lang="ja-JP" altLang="en-US" sz="2275" dirty="0">
              <a:ln w="0"/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038" y="5217030"/>
            <a:ext cx="14001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06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103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HGPｺﾞｼｯｸE</vt:lpstr>
      <vt:lpstr>HGP創英角ﾎﾟｯﾌﾟ体</vt:lpstr>
      <vt:lpstr>ＭＳ Ｐゴシック</vt:lpstr>
      <vt:lpstr>ＭＳ 明朝</vt:lpstr>
      <vt:lpstr>ＭＳＰ明朝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歌野原徹也</dc:creator>
  <cp:lastModifiedBy>higashi</cp:lastModifiedBy>
  <cp:revision>11</cp:revision>
  <cp:lastPrinted>2016-08-19T03:02:28Z</cp:lastPrinted>
  <dcterms:created xsi:type="dcterms:W3CDTF">2016-08-05T10:39:10Z</dcterms:created>
  <dcterms:modified xsi:type="dcterms:W3CDTF">2016-08-26T02:06:52Z</dcterms:modified>
</cp:coreProperties>
</file>